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71" r:id="rId17"/>
    <p:sldId id="268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0E1"/>
    <a:srgbClr val="E8E8E7"/>
    <a:srgbClr val="F67741"/>
    <a:srgbClr val="015258"/>
    <a:srgbClr val="006168"/>
    <a:srgbClr val="005E65"/>
    <a:srgbClr val="00666B"/>
    <a:srgbClr val="F16230"/>
    <a:srgbClr val="15AEBA"/>
    <a:srgbClr val="037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39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85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44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05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4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43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43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13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94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55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FA698-7338-487E-99AD-FD70F8D95A51}" type="datetimeFigureOut">
              <a:rPr lang="en-IN" smtClean="0"/>
              <a:t>08-09-2020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29CE-BD37-4BD2-ABCB-03964DB43A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12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 rot="10800000">
            <a:off x="8764748" y="0"/>
            <a:ext cx="7228586" cy="262312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/>
          <p:cNvSpPr/>
          <p:nvPr/>
        </p:nvSpPr>
        <p:spPr>
          <a:xfrm>
            <a:off x="-3801336" y="4099123"/>
            <a:ext cx="7602671" cy="275887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1744"/>
            <a:ext cx="9144000" cy="2387600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Welcome to Insight Community</a:t>
            </a:r>
            <a:br>
              <a:rPr lang="en-IN" sz="4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4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IN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Session 01: Basic Statistics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09309"/>
            <a:ext cx="1377081" cy="1205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2898"/>
            <a:ext cx="1825101" cy="18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5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01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4774262" y="6143350"/>
            <a:ext cx="26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(HAS A SPECIFIED ORDER)</a:t>
            </a:r>
          </a:p>
        </p:txBody>
      </p:sp>
    </p:spTree>
    <p:extLst>
      <p:ext uri="{BB962C8B-B14F-4D97-AF65-F5344CB8AC3E}">
        <p14:creationId xmlns:p14="http://schemas.microsoft.com/office/powerpoint/2010/main" val="21588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F67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793290" y="790113"/>
            <a:ext cx="228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(Ratio has a true zero)</a:t>
            </a:r>
          </a:p>
        </p:txBody>
      </p:sp>
    </p:spTree>
    <p:extLst>
      <p:ext uri="{BB962C8B-B14F-4D97-AF65-F5344CB8AC3E}">
        <p14:creationId xmlns:p14="http://schemas.microsoft.com/office/powerpoint/2010/main" val="124307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E8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853" y="790113"/>
            <a:ext cx="34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(Interval doesn’t have a true zero)</a:t>
            </a:r>
          </a:p>
        </p:txBody>
      </p:sp>
    </p:spTree>
    <p:extLst>
      <p:ext uri="{BB962C8B-B14F-4D97-AF65-F5344CB8AC3E}">
        <p14:creationId xmlns:p14="http://schemas.microsoft.com/office/powerpoint/2010/main" val="287749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E8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-372864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DDE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28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00" y="543541"/>
            <a:ext cx="10372077" cy="715111"/>
          </a:xfrm>
        </p:spPr>
        <p:txBody>
          <a:bodyPr>
            <a:noAutofit/>
          </a:bodyPr>
          <a:lstStyle/>
          <a:p>
            <a:pPr algn="l"/>
            <a:r>
              <a:rPr lang="en-IN" sz="4400" b="1" dirty="0">
                <a:solidFill>
                  <a:srgbClr val="005E65"/>
                </a:solidFill>
                <a:latin typeface="Century Gothic" panose="020B0502020202020204" pitchFamily="34" charset="0"/>
              </a:rPr>
              <a:t>The Temperature Dilemma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6334" y="1544715"/>
            <a:ext cx="10372077" cy="5122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dirty="0">
                <a:latin typeface="Century Gothic" panose="020B0502020202020204" pitchFamily="34" charset="0"/>
              </a:rPr>
              <a:t>0 degree Celsius and 0 degree Fahrenheit are not true zeroes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These scales were artificially created by humans for convenience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0 degree Kelvin is a true zero. That is the coldest anything can get.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Variables in Kelvin are </a:t>
            </a:r>
            <a:r>
              <a:rPr lang="en-IN" sz="2000" b="1" dirty="0">
                <a:latin typeface="Century Gothic" panose="020B0502020202020204" pitchFamily="34" charset="0"/>
              </a:rPr>
              <a:t>Ratios </a:t>
            </a:r>
            <a:r>
              <a:rPr lang="en-IN" sz="2000" dirty="0">
                <a:latin typeface="Century Gothic" panose="020B0502020202020204" pitchFamily="34" charset="0"/>
              </a:rPr>
              <a:t>while Variables in Celsius &amp; Fahrenheit are </a:t>
            </a:r>
            <a:r>
              <a:rPr lang="en-IN" sz="2000" b="1" dirty="0">
                <a:latin typeface="Century Gothic" panose="020B0502020202020204" pitchFamily="34" charset="0"/>
              </a:rPr>
              <a:t>Intervals.</a:t>
            </a:r>
          </a:p>
          <a:p>
            <a:pPr algn="l"/>
            <a:endParaRPr lang="en-IN" sz="2000" b="1" dirty="0">
              <a:latin typeface="Century Gothic" panose="020B0502020202020204" pitchFamily="34" charset="0"/>
            </a:endParaRPr>
          </a:p>
          <a:p>
            <a:pPr algn="l"/>
            <a:endParaRPr lang="en-IN" sz="2000" b="1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All numbers like 1, 2, 3, 10, 12.42342, e, pi, etc. can be </a:t>
            </a:r>
            <a:r>
              <a:rPr lang="en-IN" sz="2000" b="1" dirty="0">
                <a:latin typeface="Century Gothic" panose="020B0502020202020204" pitchFamily="34" charset="0"/>
              </a:rPr>
              <a:t>both </a:t>
            </a:r>
            <a:r>
              <a:rPr lang="en-IN" sz="2000" dirty="0">
                <a:latin typeface="Century Gothic" panose="020B0502020202020204" pitchFamily="34" charset="0"/>
              </a:rPr>
              <a:t>Interval and Ratio.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Just be careful of the context you </a:t>
            </a:r>
            <a:r>
              <a:rPr lang="en-IN" sz="2000">
                <a:latin typeface="Century Gothic" panose="020B0502020202020204" pitchFamily="34" charset="0"/>
              </a:rPr>
              <a:t>are operating in!!</a:t>
            </a:r>
            <a:endParaRPr lang="en-IN" sz="20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0723"/>
            <a:ext cx="9144000" cy="1672489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037D84"/>
                </a:solidFill>
                <a:latin typeface="Century Gothic" panose="020B0502020202020204" pitchFamily="34" charset="0"/>
              </a:rPr>
              <a:t>III. Distributions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6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F1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40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ED8D6-01CC-46D2-A711-36C2D76E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251" y="3034162"/>
            <a:ext cx="5165501" cy="18895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22839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00" y="543541"/>
            <a:ext cx="10372077" cy="715111"/>
          </a:xfrm>
        </p:spPr>
        <p:txBody>
          <a:bodyPr>
            <a:noAutofit/>
          </a:bodyPr>
          <a:lstStyle/>
          <a:p>
            <a:pPr algn="l"/>
            <a:r>
              <a:rPr lang="en-IN" sz="4400" b="1" dirty="0">
                <a:latin typeface="Century Gothic" panose="020B0502020202020204" pitchFamily="34" charset="0"/>
              </a:rPr>
              <a:t>General Rules: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6334" y="1065321"/>
            <a:ext cx="10372077" cy="56018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dirty="0">
                <a:latin typeface="Century Gothic" panose="020B0502020202020204" pitchFamily="34" charset="0"/>
              </a:rPr>
              <a:t>• Keep yourselves on mute at all the times unless asked otherwise. For any queries, put it in the chat and it’ll be taken care of.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• Attendance for the session will be floated randomly during the session. There will be a QR code that you’ll need to scan and mark the attendance.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• There will be assignments that need to be submitted before deadline. They shouldn’t be copied.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• Regular attendance, regular &amp; quality assignment submissions are an integral part of evaluation for the 2</a:t>
            </a:r>
            <a:r>
              <a:rPr lang="en-IN" sz="2000" baseline="30000" dirty="0">
                <a:latin typeface="Century Gothic" panose="020B0502020202020204" pitchFamily="34" charset="0"/>
              </a:rPr>
              <a:t>nd</a:t>
            </a:r>
            <a:r>
              <a:rPr lang="en-IN" sz="2000" dirty="0">
                <a:latin typeface="Century Gothic" panose="020B0502020202020204" pitchFamily="34" charset="0"/>
              </a:rPr>
              <a:t> round of Insight hiring.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r>
              <a:rPr lang="en-IN" sz="2000" dirty="0">
                <a:latin typeface="Century Gothic" panose="020B0502020202020204" pitchFamily="34" charset="0"/>
              </a:rPr>
              <a:t>• You can reach out to anyone from the Insight team for any query.</a:t>
            </a: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  <a:p>
            <a:pPr algn="l"/>
            <a:endParaRPr lang="en-IN" sz="20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0723"/>
            <a:ext cx="9144000" cy="1672489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037D84"/>
                </a:solidFill>
                <a:latin typeface="Century Gothic" panose="020B0502020202020204" pitchFamily="34" charset="0"/>
              </a:rPr>
              <a:t>I. Population vs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6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9" y="109309"/>
            <a:ext cx="992382" cy="868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F67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57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F1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34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53783"/>
              </p:ext>
            </p:extLst>
          </p:nvPr>
        </p:nvGraphicFramePr>
        <p:xfrm>
          <a:off x="1593054" y="1669003"/>
          <a:ext cx="9005904" cy="459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2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687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Randomness</a:t>
                      </a:r>
                    </a:p>
                  </a:txBody>
                  <a:tcPr anchor="ctr">
                    <a:solidFill>
                      <a:srgbClr val="037D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Representativeness</a:t>
                      </a:r>
                    </a:p>
                  </a:txBody>
                  <a:tcPr anchor="ctr">
                    <a:solidFill>
                      <a:srgbClr val="037D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7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When each member of the sample is chosen from the population 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strictly by chance.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677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A subset of the population</a:t>
                      </a:r>
                      <a:r>
                        <a:rPr lang="en-IN" sz="2000" baseline="0" dirty="0">
                          <a:solidFill>
                            <a:schemeClr val="bg1"/>
                          </a:solidFill>
                        </a:rPr>
                        <a:t> that accurately reflects the members of the entire population.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677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8888" y="475629"/>
            <a:ext cx="4934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dirty="0">
                <a:solidFill>
                  <a:srgbClr val="037D84"/>
                </a:solidFill>
              </a:rPr>
              <a:t>Features of a sample</a:t>
            </a:r>
          </a:p>
        </p:txBody>
      </p:sp>
    </p:spTree>
    <p:extLst>
      <p:ext uri="{BB962C8B-B14F-4D97-AF65-F5344CB8AC3E}">
        <p14:creationId xmlns:p14="http://schemas.microsoft.com/office/powerpoint/2010/main" val="41426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0723"/>
            <a:ext cx="9144000" cy="1672489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037D84"/>
                </a:solidFill>
                <a:latin typeface="Century Gothic" panose="020B0502020202020204" pitchFamily="34" charset="0"/>
              </a:rPr>
              <a:t>II. Type of 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77" y="0"/>
            <a:ext cx="1262216" cy="12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F1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71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25235" y="6409678"/>
            <a:ext cx="2266765" cy="448322"/>
          </a:xfrm>
          <a:prstGeom prst="rect">
            <a:avLst/>
          </a:prstGeom>
          <a:solidFill>
            <a:srgbClr val="006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305666" y="1837679"/>
            <a:ext cx="111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Mercedez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0560" y="183767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BMW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4462" y="183767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Audi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591" y="5948040"/>
            <a:ext cx="84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Winter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3852" y="59480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7041" y="594804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Autumn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073" y="5948040"/>
            <a:ext cx="98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7600" y="4758433"/>
            <a:ext cx="243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(CANNOT BE ORDERED)</a:t>
            </a:r>
          </a:p>
        </p:txBody>
      </p:sp>
    </p:spTree>
    <p:extLst>
      <p:ext uri="{BB962C8B-B14F-4D97-AF65-F5344CB8AC3E}">
        <p14:creationId xmlns:p14="http://schemas.microsoft.com/office/powerpoint/2010/main" val="33316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303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Office Theme</vt:lpstr>
      <vt:lpstr>Welcome to Insight Community  Session 01: Basic Statistics</vt:lpstr>
      <vt:lpstr>General Rules:</vt:lpstr>
      <vt:lpstr>I. Population vs Sample</vt:lpstr>
      <vt:lpstr>PowerPoint Presentation</vt:lpstr>
      <vt:lpstr>PowerPoint Presentation</vt:lpstr>
      <vt:lpstr>PowerPoint Presentation</vt:lpstr>
      <vt:lpstr>II. Type of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Temperature Dilemma</vt:lpstr>
      <vt:lpstr>III. Distributions</vt:lpstr>
      <vt:lpstr>PowerPoint Presentation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Insight Community  Session 01: Basic Statistics</dc:title>
  <dc:creator>Souvik Samanta</dc:creator>
  <cp:lastModifiedBy>Souvik Samanta</cp:lastModifiedBy>
  <cp:revision>2</cp:revision>
  <dcterms:created xsi:type="dcterms:W3CDTF">2020-09-07T17:15:55Z</dcterms:created>
  <dcterms:modified xsi:type="dcterms:W3CDTF">2020-09-08T06:09:50Z</dcterms:modified>
</cp:coreProperties>
</file>